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73" r:id="rId14"/>
    <p:sldId id="276" r:id="rId15"/>
    <p:sldId id="270" r:id="rId16"/>
    <p:sldId id="271" r:id="rId17"/>
    <p:sldId id="272" r:id="rId18"/>
    <p:sldId id="274" r:id="rId19"/>
    <p:sldId id="275" r:id="rId20"/>
    <p:sldId id="277" r:id="rId21"/>
    <p:sldId id="25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291" autoAdjust="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Owner\Documents\Maninder\School\grade%2012\Data\Data%20ISU%20analysi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Owner\Documents\Maninder\School\grade%2012\Data\Data%20ISU%20analysi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Owner\Documents\Maninder\School\grade%2012\Data\Data%20ISU%20analysi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Owner\Documents\Maninder\School\grade%2012\Data\Data%20ISU%20analysi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Owner\Documents\Maninder\School\grade%2012\Data\Data%20ISU%20analysi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Owner\Documents\Maninder\School\grade%2012\Data\Data%20ISU%20analysis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Measurments of cup D1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SImple_data!$B$4</c:f>
              <c:strCache>
                <c:ptCount val="1"/>
                <c:pt idx="0">
                  <c:v>Time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poly"/>
            <c:order val="2"/>
            <c:intercept val="0"/>
            <c:dispRSqr val="1"/>
            <c:dispEq val="1"/>
            <c:trendlineLbl>
              <c:layout>
                <c:manualLayout>
                  <c:x val="-5.3279458488741542E-2"/>
                  <c:y val="-0.1004006364489413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SImple_data!$A$5:$A$23</c:f>
              <c:numCache>
                <c:formatCode>General</c:formatCode>
                <c:ptCount val="19"/>
                <c:pt idx="0">
                  <c:v>11.94</c:v>
                </c:pt>
                <c:pt idx="1">
                  <c:v>16.440000000000001</c:v>
                </c:pt>
                <c:pt idx="2">
                  <c:v>18.440000000000001</c:v>
                </c:pt>
                <c:pt idx="3">
                  <c:v>20.94</c:v>
                </c:pt>
                <c:pt idx="4">
                  <c:v>30.19</c:v>
                </c:pt>
                <c:pt idx="5">
                  <c:v>39.630000000000003</c:v>
                </c:pt>
                <c:pt idx="6">
                  <c:v>40.380000000000003</c:v>
                </c:pt>
                <c:pt idx="7">
                  <c:v>43.56</c:v>
                </c:pt>
                <c:pt idx="8">
                  <c:v>49.88</c:v>
                </c:pt>
                <c:pt idx="9">
                  <c:v>53.63</c:v>
                </c:pt>
                <c:pt idx="10">
                  <c:v>59.25</c:v>
                </c:pt>
                <c:pt idx="11">
                  <c:v>62.5</c:v>
                </c:pt>
                <c:pt idx="12">
                  <c:v>70.94</c:v>
                </c:pt>
                <c:pt idx="13">
                  <c:v>75.87</c:v>
                </c:pt>
                <c:pt idx="14">
                  <c:v>77.62</c:v>
                </c:pt>
                <c:pt idx="15">
                  <c:v>79.06</c:v>
                </c:pt>
                <c:pt idx="16">
                  <c:v>79.62</c:v>
                </c:pt>
                <c:pt idx="17">
                  <c:v>83.62</c:v>
                </c:pt>
                <c:pt idx="18">
                  <c:v>88.81</c:v>
                </c:pt>
              </c:numCache>
            </c:numRef>
          </c:xVal>
          <c:yVal>
            <c:numRef>
              <c:f>SImple_data!$B$5:$B$23</c:f>
              <c:numCache>
                <c:formatCode>General</c:formatCode>
                <c:ptCount val="19"/>
                <c:pt idx="0">
                  <c:v>1515</c:v>
                </c:pt>
                <c:pt idx="1">
                  <c:v>2002</c:v>
                </c:pt>
                <c:pt idx="2">
                  <c:v>1658</c:v>
                </c:pt>
                <c:pt idx="3">
                  <c:v>2162</c:v>
                </c:pt>
                <c:pt idx="4">
                  <c:v>2625</c:v>
                </c:pt>
                <c:pt idx="5">
                  <c:v>2720</c:v>
                </c:pt>
                <c:pt idx="6">
                  <c:v>2667</c:v>
                </c:pt>
                <c:pt idx="7">
                  <c:v>3807</c:v>
                </c:pt>
                <c:pt idx="8">
                  <c:v>3189</c:v>
                </c:pt>
                <c:pt idx="9">
                  <c:v>2881</c:v>
                </c:pt>
                <c:pt idx="10">
                  <c:v>3426</c:v>
                </c:pt>
                <c:pt idx="11">
                  <c:v>3848</c:v>
                </c:pt>
                <c:pt idx="12">
                  <c:v>3402</c:v>
                </c:pt>
                <c:pt idx="13">
                  <c:v>3711</c:v>
                </c:pt>
                <c:pt idx="14">
                  <c:v>4002</c:v>
                </c:pt>
                <c:pt idx="15">
                  <c:v>3694</c:v>
                </c:pt>
                <c:pt idx="16">
                  <c:v>3996</c:v>
                </c:pt>
                <c:pt idx="17">
                  <c:v>3111</c:v>
                </c:pt>
                <c:pt idx="18">
                  <c:v>4198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5EC-4943-8F92-7004893D2D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10021200"/>
        <c:axId val="410022512"/>
      </c:scatterChart>
      <c:valAx>
        <c:axId val="4100212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Initial</a:t>
                </a:r>
                <a:r>
                  <a:rPr lang="en-US" baseline="0"/>
                  <a:t> Temperature</a:t>
                </a:r>
                <a:r>
                  <a:rPr lang="en-US" sz="1000" b="0" i="0" u="none" strike="noStrike" baseline="0">
                    <a:effectLst/>
                  </a:rPr>
                  <a:t>(°C)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0022512"/>
        <c:crosses val="autoZero"/>
        <c:crossBetween val="midCat"/>
      </c:valAx>
      <c:valAx>
        <c:axId val="4100225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</a:t>
                </a:r>
                <a:r>
                  <a:rPr lang="en-US" baseline="0"/>
                  <a:t> to Freezing(seconds)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00212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accent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Measurements of Cup</a:t>
            </a:r>
            <a:r>
              <a:rPr lang="en-US" baseline="0"/>
              <a:t> </a:t>
            </a:r>
            <a:r>
              <a:rPr lang="en-US"/>
              <a:t>T1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SImple_data!$M$30</c:f>
              <c:strCache>
                <c:ptCount val="1"/>
                <c:pt idx="0">
                  <c:v>Time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poly"/>
            <c:order val="2"/>
            <c:dispRSqr val="1"/>
            <c:dispEq val="1"/>
            <c:trendlineLbl>
              <c:layout>
                <c:manualLayout>
                  <c:x val="0.11105813330427114"/>
                  <c:y val="-0.14519576244679261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SImple_data!$L$31:$L$49</c:f>
              <c:numCache>
                <c:formatCode>General</c:formatCode>
                <c:ptCount val="19"/>
                <c:pt idx="0">
                  <c:v>11.19</c:v>
                </c:pt>
                <c:pt idx="1">
                  <c:v>15.69</c:v>
                </c:pt>
                <c:pt idx="2">
                  <c:v>17.809999999999999</c:v>
                </c:pt>
                <c:pt idx="3">
                  <c:v>20.12</c:v>
                </c:pt>
                <c:pt idx="4">
                  <c:v>24.69</c:v>
                </c:pt>
                <c:pt idx="5">
                  <c:v>29.12</c:v>
                </c:pt>
                <c:pt idx="6">
                  <c:v>36.94</c:v>
                </c:pt>
                <c:pt idx="7">
                  <c:v>39.25</c:v>
                </c:pt>
                <c:pt idx="8">
                  <c:v>43.63</c:v>
                </c:pt>
                <c:pt idx="9">
                  <c:v>56.06</c:v>
                </c:pt>
                <c:pt idx="10">
                  <c:v>58.44</c:v>
                </c:pt>
                <c:pt idx="11">
                  <c:v>63.31</c:v>
                </c:pt>
                <c:pt idx="12">
                  <c:v>70.37</c:v>
                </c:pt>
                <c:pt idx="13">
                  <c:v>74.62</c:v>
                </c:pt>
                <c:pt idx="14">
                  <c:v>76.81</c:v>
                </c:pt>
                <c:pt idx="15">
                  <c:v>77.19</c:v>
                </c:pt>
                <c:pt idx="16">
                  <c:v>79.12</c:v>
                </c:pt>
                <c:pt idx="17">
                  <c:v>84.37</c:v>
                </c:pt>
                <c:pt idx="18">
                  <c:v>87.87</c:v>
                </c:pt>
              </c:numCache>
            </c:numRef>
          </c:xVal>
          <c:yVal>
            <c:numRef>
              <c:f>SImple_data!$M$31:$M$49</c:f>
              <c:numCache>
                <c:formatCode>General</c:formatCode>
                <c:ptCount val="19"/>
                <c:pt idx="0">
                  <c:v>1598</c:v>
                </c:pt>
                <c:pt idx="1">
                  <c:v>2418</c:v>
                </c:pt>
                <c:pt idx="2">
                  <c:v>2442</c:v>
                </c:pt>
                <c:pt idx="3">
                  <c:v>2614</c:v>
                </c:pt>
                <c:pt idx="4">
                  <c:v>2738</c:v>
                </c:pt>
                <c:pt idx="5">
                  <c:v>3344</c:v>
                </c:pt>
                <c:pt idx="6">
                  <c:v>3635</c:v>
                </c:pt>
                <c:pt idx="7">
                  <c:v>3665</c:v>
                </c:pt>
                <c:pt idx="8">
                  <c:v>4460</c:v>
                </c:pt>
                <c:pt idx="9">
                  <c:v>3558</c:v>
                </c:pt>
                <c:pt idx="10">
                  <c:v>4412</c:v>
                </c:pt>
                <c:pt idx="11">
                  <c:v>4204</c:v>
                </c:pt>
                <c:pt idx="12">
                  <c:v>4656</c:v>
                </c:pt>
                <c:pt idx="13">
                  <c:v>4388</c:v>
                </c:pt>
                <c:pt idx="14">
                  <c:v>4662</c:v>
                </c:pt>
                <c:pt idx="15">
                  <c:v>4988</c:v>
                </c:pt>
                <c:pt idx="16">
                  <c:v>4762</c:v>
                </c:pt>
                <c:pt idx="17">
                  <c:v>3884</c:v>
                </c:pt>
                <c:pt idx="18">
                  <c:v>4483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9137-4198-B6F8-CD21C94D26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43038600"/>
        <c:axId val="943048112"/>
      </c:scatterChart>
      <c:valAx>
        <c:axId val="9430386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Initial </a:t>
                </a:r>
                <a:r>
                  <a:rPr lang="en-US" sz="1000" b="0" i="0" u="none" strike="noStrike" baseline="0">
                    <a:effectLst/>
                  </a:rPr>
                  <a:t>Temperature(°C)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3048112"/>
        <c:crosses val="autoZero"/>
        <c:crossBetween val="midCat"/>
      </c:valAx>
      <c:valAx>
        <c:axId val="943048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</a:t>
                </a:r>
                <a:r>
                  <a:rPr lang="en-US" baseline="0"/>
                  <a:t> to Freezing(seconds)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30386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accent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Measurements</a:t>
            </a:r>
            <a:r>
              <a:rPr lang="en-US" baseline="0"/>
              <a:t> of Cup </a:t>
            </a:r>
            <a:r>
              <a:rPr lang="en-US"/>
              <a:t>T2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SImple_data!$X$4</c:f>
              <c:strCache>
                <c:ptCount val="1"/>
                <c:pt idx="0">
                  <c:v>Time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poly"/>
            <c:order val="2"/>
            <c:intercept val="0"/>
            <c:dispRSqr val="1"/>
            <c:dispEq val="1"/>
            <c:trendlineLbl>
              <c:layout>
                <c:manualLayout>
                  <c:x val="-4.7142733803011469E-2"/>
                  <c:y val="-0.12096821230679498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SImple_data!$W$5:$W$23</c:f>
              <c:numCache>
                <c:formatCode>General</c:formatCode>
                <c:ptCount val="19"/>
                <c:pt idx="0">
                  <c:v>11.25</c:v>
                </c:pt>
                <c:pt idx="1">
                  <c:v>15.56</c:v>
                </c:pt>
                <c:pt idx="2">
                  <c:v>16.940000000000001</c:v>
                </c:pt>
                <c:pt idx="3">
                  <c:v>20.190000000000001</c:v>
                </c:pt>
                <c:pt idx="4">
                  <c:v>24.94</c:v>
                </c:pt>
                <c:pt idx="5">
                  <c:v>29.12</c:v>
                </c:pt>
                <c:pt idx="6">
                  <c:v>37.56</c:v>
                </c:pt>
                <c:pt idx="7">
                  <c:v>39.81</c:v>
                </c:pt>
                <c:pt idx="8">
                  <c:v>44.44</c:v>
                </c:pt>
                <c:pt idx="9">
                  <c:v>56.69</c:v>
                </c:pt>
                <c:pt idx="10">
                  <c:v>60.31</c:v>
                </c:pt>
                <c:pt idx="11">
                  <c:v>64.37</c:v>
                </c:pt>
                <c:pt idx="12">
                  <c:v>72.19</c:v>
                </c:pt>
                <c:pt idx="13">
                  <c:v>76.37</c:v>
                </c:pt>
                <c:pt idx="14">
                  <c:v>77.69</c:v>
                </c:pt>
                <c:pt idx="15">
                  <c:v>78.69</c:v>
                </c:pt>
                <c:pt idx="16">
                  <c:v>80.19</c:v>
                </c:pt>
                <c:pt idx="17">
                  <c:v>83.94</c:v>
                </c:pt>
                <c:pt idx="18">
                  <c:v>87.56</c:v>
                </c:pt>
              </c:numCache>
            </c:numRef>
          </c:xVal>
          <c:yVal>
            <c:numRef>
              <c:f>SImple_data!$X$5:$X$23</c:f>
              <c:numCache>
                <c:formatCode>General</c:formatCode>
                <c:ptCount val="19"/>
                <c:pt idx="0">
                  <c:v>1539</c:v>
                </c:pt>
                <c:pt idx="1">
                  <c:v>1907</c:v>
                </c:pt>
                <c:pt idx="2">
                  <c:v>1301</c:v>
                </c:pt>
                <c:pt idx="3">
                  <c:v>2441</c:v>
                </c:pt>
                <c:pt idx="4">
                  <c:v>2631</c:v>
                </c:pt>
                <c:pt idx="5">
                  <c:v>3041</c:v>
                </c:pt>
                <c:pt idx="6">
                  <c:v>3522</c:v>
                </c:pt>
                <c:pt idx="7">
                  <c:v>3213</c:v>
                </c:pt>
                <c:pt idx="8">
                  <c:v>4146</c:v>
                </c:pt>
                <c:pt idx="9">
                  <c:v>3427</c:v>
                </c:pt>
                <c:pt idx="10">
                  <c:v>3777</c:v>
                </c:pt>
                <c:pt idx="11">
                  <c:v>4092</c:v>
                </c:pt>
                <c:pt idx="12">
                  <c:v>4371</c:v>
                </c:pt>
                <c:pt idx="13">
                  <c:v>3812</c:v>
                </c:pt>
                <c:pt idx="14">
                  <c:v>4157</c:v>
                </c:pt>
                <c:pt idx="15">
                  <c:v>4394</c:v>
                </c:pt>
                <c:pt idx="16">
                  <c:v>4139</c:v>
                </c:pt>
                <c:pt idx="17">
                  <c:v>3444</c:v>
                </c:pt>
                <c:pt idx="18">
                  <c:v>4483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9444-4C7C-8A69-CB119236FD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47508944"/>
        <c:axId val="947510584"/>
      </c:scatterChart>
      <c:valAx>
        <c:axId val="9475089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Initial</a:t>
                </a:r>
                <a:r>
                  <a:rPr lang="en-US" baseline="0"/>
                  <a:t> </a:t>
                </a:r>
                <a:r>
                  <a:rPr lang="en-US" sz="1000" b="0" i="0" u="none" strike="noStrike" baseline="0">
                    <a:effectLst/>
                  </a:rPr>
                  <a:t>Temperature(°C)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7510584"/>
        <c:crosses val="autoZero"/>
        <c:crossBetween val="midCat"/>
      </c:valAx>
      <c:valAx>
        <c:axId val="947510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to Freezing(seconds)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75089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accent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All Tap Water's</a:t>
            </a:r>
            <a:r>
              <a:rPr lang="en-US" baseline="0"/>
              <a:t> Time to Freezing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poly"/>
            <c:order val="2"/>
            <c:dispRSqr val="1"/>
            <c:dispEq val="1"/>
            <c:trendlineLbl>
              <c:layout>
                <c:manualLayout>
                  <c:x val="2.7445352102522764E-2"/>
                  <c:y val="-0.1385444006999125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Simple_wo_graphs!$Y$29:$Y$66</c:f>
              <c:numCache>
                <c:formatCode>General</c:formatCode>
                <c:ptCount val="38"/>
                <c:pt idx="0">
                  <c:v>11.19</c:v>
                </c:pt>
                <c:pt idx="1">
                  <c:v>15.69</c:v>
                </c:pt>
                <c:pt idx="2">
                  <c:v>17.809999999999999</c:v>
                </c:pt>
                <c:pt idx="3">
                  <c:v>20.12</c:v>
                </c:pt>
                <c:pt idx="4">
                  <c:v>24.69</c:v>
                </c:pt>
                <c:pt idx="5">
                  <c:v>29.12</c:v>
                </c:pt>
                <c:pt idx="6">
                  <c:v>36.94</c:v>
                </c:pt>
                <c:pt idx="7">
                  <c:v>39.25</c:v>
                </c:pt>
                <c:pt idx="8">
                  <c:v>43.63</c:v>
                </c:pt>
                <c:pt idx="9">
                  <c:v>56.06</c:v>
                </c:pt>
                <c:pt idx="10">
                  <c:v>58.44</c:v>
                </c:pt>
                <c:pt idx="11">
                  <c:v>63.31</c:v>
                </c:pt>
                <c:pt idx="12">
                  <c:v>70.37</c:v>
                </c:pt>
                <c:pt idx="13">
                  <c:v>74.62</c:v>
                </c:pt>
                <c:pt idx="14">
                  <c:v>76.81</c:v>
                </c:pt>
                <c:pt idx="15">
                  <c:v>77.19</c:v>
                </c:pt>
                <c:pt idx="16">
                  <c:v>79.12</c:v>
                </c:pt>
                <c:pt idx="17">
                  <c:v>84.37</c:v>
                </c:pt>
                <c:pt idx="18">
                  <c:v>87.87</c:v>
                </c:pt>
                <c:pt idx="19">
                  <c:v>11.25</c:v>
                </c:pt>
                <c:pt idx="20">
                  <c:v>15.56</c:v>
                </c:pt>
                <c:pt idx="21">
                  <c:v>16.940000000000001</c:v>
                </c:pt>
                <c:pt idx="22">
                  <c:v>20.190000000000001</c:v>
                </c:pt>
                <c:pt idx="23">
                  <c:v>24.94</c:v>
                </c:pt>
                <c:pt idx="24">
                  <c:v>29.12</c:v>
                </c:pt>
                <c:pt idx="25">
                  <c:v>37.56</c:v>
                </c:pt>
                <c:pt idx="26">
                  <c:v>39.81</c:v>
                </c:pt>
                <c:pt idx="27">
                  <c:v>44.44</c:v>
                </c:pt>
                <c:pt idx="28">
                  <c:v>56.69</c:v>
                </c:pt>
                <c:pt idx="29">
                  <c:v>60.31</c:v>
                </c:pt>
                <c:pt idx="30">
                  <c:v>64.37</c:v>
                </c:pt>
                <c:pt idx="31">
                  <c:v>72.19</c:v>
                </c:pt>
                <c:pt idx="32">
                  <c:v>76.37</c:v>
                </c:pt>
                <c:pt idx="33">
                  <c:v>77.69</c:v>
                </c:pt>
                <c:pt idx="34">
                  <c:v>78.69</c:v>
                </c:pt>
                <c:pt idx="35">
                  <c:v>80.19</c:v>
                </c:pt>
                <c:pt idx="36">
                  <c:v>83.94</c:v>
                </c:pt>
                <c:pt idx="37">
                  <c:v>87.56</c:v>
                </c:pt>
              </c:numCache>
            </c:numRef>
          </c:xVal>
          <c:yVal>
            <c:numRef>
              <c:f>Simple_wo_graphs!$Z$29:$Z$66</c:f>
              <c:numCache>
                <c:formatCode>General</c:formatCode>
                <c:ptCount val="38"/>
                <c:pt idx="0">
                  <c:v>1598</c:v>
                </c:pt>
                <c:pt idx="1">
                  <c:v>2418</c:v>
                </c:pt>
                <c:pt idx="2">
                  <c:v>2442</c:v>
                </c:pt>
                <c:pt idx="3">
                  <c:v>2614</c:v>
                </c:pt>
                <c:pt idx="4">
                  <c:v>2738</c:v>
                </c:pt>
                <c:pt idx="5">
                  <c:v>3344</c:v>
                </c:pt>
                <c:pt idx="6">
                  <c:v>3635</c:v>
                </c:pt>
                <c:pt idx="7">
                  <c:v>3665</c:v>
                </c:pt>
                <c:pt idx="8">
                  <c:v>4460</c:v>
                </c:pt>
                <c:pt idx="9">
                  <c:v>3558</c:v>
                </c:pt>
                <c:pt idx="10">
                  <c:v>4412</c:v>
                </c:pt>
                <c:pt idx="11">
                  <c:v>4204</c:v>
                </c:pt>
                <c:pt idx="12">
                  <c:v>4656</c:v>
                </c:pt>
                <c:pt idx="13">
                  <c:v>4388</c:v>
                </c:pt>
                <c:pt idx="14">
                  <c:v>4662</c:v>
                </c:pt>
                <c:pt idx="15">
                  <c:v>4988</c:v>
                </c:pt>
                <c:pt idx="16">
                  <c:v>4762</c:v>
                </c:pt>
                <c:pt idx="17">
                  <c:v>3884</c:v>
                </c:pt>
                <c:pt idx="18">
                  <c:v>4483</c:v>
                </c:pt>
                <c:pt idx="19">
                  <c:v>1539</c:v>
                </c:pt>
                <c:pt idx="20">
                  <c:v>1907</c:v>
                </c:pt>
                <c:pt idx="21">
                  <c:v>1301</c:v>
                </c:pt>
                <c:pt idx="22">
                  <c:v>2441</c:v>
                </c:pt>
                <c:pt idx="23">
                  <c:v>2631</c:v>
                </c:pt>
                <c:pt idx="24">
                  <c:v>3041</c:v>
                </c:pt>
                <c:pt idx="25">
                  <c:v>3522</c:v>
                </c:pt>
                <c:pt idx="26">
                  <c:v>3213</c:v>
                </c:pt>
                <c:pt idx="27">
                  <c:v>4146</c:v>
                </c:pt>
                <c:pt idx="28">
                  <c:v>3427</c:v>
                </c:pt>
                <c:pt idx="29">
                  <c:v>3777</c:v>
                </c:pt>
                <c:pt idx="30">
                  <c:v>4092</c:v>
                </c:pt>
                <c:pt idx="31">
                  <c:v>4371</c:v>
                </c:pt>
                <c:pt idx="32">
                  <c:v>3812</c:v>
                </c:pt>
                <c:pt idx="33">
                  <c:v>4157</c:v>
                </c:pt>
                <c:pt idx="34">
                  <c:v>4394</c:v>
                </c:pt>
                <c:pt idx="35">
                  <c:v>4139</c:v>
                </c:pt>
                <c:pt idx="36">
                  <c:v>3444</c:v>
                </c:pt>
                <c:pt idx="37">
                  <c:v>4483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039-4D48-A15E-19FC839B23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14355568"/>
        <c:axId val="1014354584"/>
      </c:scatterChart>
      <c:valAx>
        <c:axId val="101435556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Initial</a:t>
                </a:r>
                <a:r>
                  <a:rPr lang="en-US" baseline="0"/>
                  <a:t> </a:t>
                </a:r>
                <a:r>
                  <a:rPr lang="en-US" sz="1000" b="0" i="0" u="none" strike="noStrike" baseline="0">
                    <a:effectLst/>
                  </a:rPr>
                  <a:t>Temperature(°C)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4354584"/>
        <c:crosses val="autoZero"/>
        <c:crossBetween val="midCat"/>
      </c:valAx>
      <c:valAx>
        <c:axId val="1014354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</a:t>
                </a:r>
                <a:r>
                  <a:rPr lang="en-US" baseline="0"/>
                  <a:t> </a:t>
                </a:r>
                <a:r>
                  <a:rPr lang="en-US" sz="1000" b="0" i="0" u="none" strike="noStrike" baseline="0">
                    <a:effectLst/>
                  </a:rPr>
                  <a:t> to Freezing(seconds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435556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accent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Measurements of Cup</a:t>
            </a:r>
            <a:r>
              <a:rPr lang="en-US" baseline="0" dirty="0"/>
              <a:t> </a:t>
            </a:r>
            <a:r>
              <a:rPr lang="en-US" dirty="0"/>
              <a:t>D2 and D3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poly"/>
            <c:order val="2"/>
            <c:dispRSqr val="1"/>
            <c:dispEq val="1"/>
            <c:trendlineLbl>
              <c:layout>
                <c:manualLayout>
                  <c:x val="2.6845426893188969E-2"/>
                  <c:y val="-0.17819444444444443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Simple_wo_graphs!$M$30:$M$86</c:f>
              <c:numCache>
                <c:formatCode>General</c:formatCode>
                <c:ptCount val="57"/>
                <c:pt idx="19">
                  <c:v>11.38</c:v>
                </c:pt>
                <c:pt idx="20">
                  <c:v>16.12</c:v>
                </c:pt>
                <c:pt idx="21">
                  <c:v>17.940000000000001</c:v>
                </c:pt>
                <c:pt idx="22">
                  <c:v>20.81</c:v>
                </c:pt>
                <c:pt idx="23">
                  <c:v>30.25</c:v>
                </c:pt>
                <c:pt idx="24">
                  <c:v>39.380000000000003</c:v>
                </c:pt>
                <c:pt idx="25">
                  <c:v>40.880000000000003</c:v>
                </c:pt>
                <c:pt idx="26">
                  <c:v>43.25</c:v>
                </c:pt>
                <c:pt idx="27">
                  <c:v>50.88</c:v>
                </c:pt>
                <c:pt idx="28">
                  <c:v>54.63</c:v>
                </c:pt>
                <c:pt idx="29">
                  <c:v>59.13</c:v>
                </c:pt>
                <c:pt idx="30">
                  <c:v>62.31</c:v>
                </c:pt>
                <c:pt idx="31">
                  <c:v>72.62</c:v>
                </c:pt>
                <c:pt idx="32">
                  <c:v>75.37</c:v>
                </c:pt>
                <c:pt idx="33">
                  <c:v>77.81</c:v>
                </c:pt>
                <c:pt idx="34">
                  <c:v>78.81</c:v>
                </c:pt>
                <c:pt idx="35">
                  <c:v>80.37</c:v>
                </c:pt>
                <c:pt idx="36">
                  <c:v>84.81</c:v>
                </c:pt>
                <c:pt idx="37">
                  <c:v>89.31</c:v>
                </c:pt>
                <c:pt idx="38">
                  <c:v>10.88</c:v>
                </c:pt>
                <c:pt idx="39">
                  <c:v>13.75</c:v>
                </c:pt>
                <c:pt idx="40">
                  <c:v>15.75</c:v>
                </c:pt>
                <c:pt idx="41">
                  <c:v>20.94</c:v>
                </c:pt>
                <c:pt idx="42">
                  <c:v>29.62</c:v>
                </c:pt>
                <c:pt idx="43">
                  <c:v>39.06</c:v>
                </c:pt>
                <c:pt idx="44">
                  <c:v>40.630000000000003</c:v>
                </c:pt>
                <c:pt idx="45">
                  <c:v>43.88</c:v>
                </c:pt>
                <c:pt idx="46">
                  <c:v>50.06</c:v>
                </c:pt>
                <c:pt idx="47">
                  <c:v>55.13</c:v>
                </c:pt>
                <c:pt idx="48">
                  <c:v>58.75</c:v>
                </c:pt>
                <c:pt idx="49">
                  <c:v>62.25</c:v>
                </c:pt>
                <c:pt idx="50">
                  <c:v>72.62</c:v>
                </c:pt>
                <c:pt idx="51">
                  <c:v>75.12</c:v>
                </c:pt>
                <c:pt idx="52">
                  <c:v>75.75</c:v>
                </c:pt>
                <c:pt idx="53">
                  <c:v>77.87</c:v>
                </c:pt>
                <c:pt idx="54">
                  <c:v>79</c:v>
                </c:pt>
                <c:pt idx="55">
                  <c:v>86.06</c:v>
                </c:pt>
                <c:pt idx="56">
                  <c:v>87.69</c:v>
                </c:pt>
              </c:numCache>
            </c:numRef>
          </c:xVal>
          <c:yVal>
            <c:numRef>
              <c:f>Simple_wo_graphs!$N$30:$N$86</c:f>
              <c:numCache>
                <c:formatCode>General</c:formatCode>
                <c:ptCount val="57"/>
                <c:pt idx="19">
                  <c:v>1473</c:v>
                </c:pt>
                <c:pt idx="20">
                  <c:v>2447</c:v>
                </c:pt>
                <c:pt idx="21">
                  <c:v>1497</c:v>
                </c:pt>
                <c:pt idx="22">
                  <c:v>2536</c:v>
                </c:pt>
                <c:pt idx="23">
                  <c:v>2839</c:v>
                </c:pt>
                <c:pt idx="24">
                  <c:v>3546</c:v>
                </c:pt>
                <c:pt idx="25">
                  <c:v>3065</c:v>
                </c:pt>
                <c:pt idx="26">
                  <c:v>4152</c:v>
                </c:pt>
                <c:pt idx="27">
                  <c:v>3445</c:v>
                </c:pt>
                <c:pt idx="28">
                  <c:v>3469</c:v>
                </c:pt>
                <c:pt idx="29">
                  <c:v>3795</c:v>
                </c:pt>
                <c:pt idx="30">
                  <c:v>4080</c:v>
                </c:pt>
                <c:pt idx="31">
                  <c:v>3581</c:v>
                </c:pt>
                <c:pt idx="32">
                  <c:v>3658</c:v>
                </c:pt>
                <c:pt idx="33">
                  <c:v>3426</c:v>
                </c:pt>
                <c:pt idx="34">
                  <c:v>3889</c:v>
                </c:pt>
                <c:pt idx="35">
                  <c:v>4287</c:v>
                </c:pt>
                <c:pt idx="36">
                  <c:v>3367</c:v>
                </c:pt>
                <c:pt idx="37">
                  <c:v>3895</c:v>
                </c:pt>
                <c:pt idx="38">
                  <c:v>921</c:v>
                </c:pt>
                <c:pt idx="39">
                  <c:v>618</c:v>
                </c:pt>
                <c:pt idx="40">
                  <c:v>2424</c:v>
                </c:pt>
                <c:pt idx="41">
                  <c:v>2287</c:v>
                </c:pt>
                <c:pt idx="42">
                  <c:v>2453</c:v>
                </c:pt>
                <c:pt idx="43">
                  <c:v>2970</c:v>
                </c:pt>
                <c:pt idx="44">
                  <c:v>3374</c:v>
                </c:pt>
                <c:pt idx="45">
                  <c:v>4288</c:v>
                </c:pt>
                <c:pt idx="46">
                  <c:v>3023</c:v>
                </c:pt>
                <c:pt idx="47">
                  <c:v>3641</c:v>
                </c:pt>
                <c:pt idx="48">
                  <c:v>3391</c:v>
                </c:pt>
                <c:pt idx="49">
                  <c:v>4121</c:v>
                </c:pt>
                <c:pt idx="50">
                  <c:v>4181</c:v>
                </c:pt>
                <c:pt idx="51">
                  <c:v>3759</c:v>
                </c:pt>
                <c:pt idx="52">
                  <c:v>3408</c:v>
                </c:pt>
                <c:pt idx="53">
                  <c:v>4768</c:v>
                </c:pt>
                <c:pt idx="54">
                  <c:v>4240</c:v>
                </c:pt>
                <c:pt idx="55">
                  <c:v>3705</c:v>
                </c:pt>
                <c:pt idx="56">
                  <c:v>3842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A92-458A-96AB-DB5919A0F1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12430928"/>
        <c:axId val="1012428632"/>
      </c:scatterChart>
      <c:valAx>
        <c:axId val="10124309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Intial</a:t>
                </a:r>
                <a:r>
                  <a:rPr lang="en-US" baseline="0"/>
                  <a:t> Temperature(</a:t>
                </a:r>
                <a:r>
                  <a:rPr lang="en-US" baseline="0">
                    <a:latin typeface="Calibri" panose="020F0502020204030204" pitchFamily="34" charset="0"/>
                    <a:cs typeface="Calibri" panose="020F0502020204030204" pitchFamily="34" charset="0"/>
                  </a:rPr>
                  <a:t>°C)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2428632"/>
        <c:crosses val="autoZero"/>
        <c:crossBetween val="midCat"/>
      </c:valAx>
      <c:valAx>
        <c:axId val="10124286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</a:t>
                </a:r>
                <a:r>
                  <a:rPr lang="en-US" baseline="0"/>
                  <a:t> to Freezing(seconds)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24309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accent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</a:t>
            </a:r>
            <a:r>
              <a:rPr lang="en-US" baseline="0" dirty="0"/>
              <a:t> Time Per Interval for Distilled Water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Simple_wo_graphs!$C$26</c:f>
              <c:strCache>
                <c:ptCount val="1"/>
                <c:pt idx="0">
                  <c:v>Distilled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Simple_wo_graphs!$B$27:$B$44</c:f>
              <c:strCache>
                <c:ptCount val="18"/>
                <c:pt idx="0">
                  <c:v>Temp</c:v>
                </c:pt>
                <c:pt idx="1">
                  <c:v>7.495 - 12.495</c:v>
                </c:pt>
                <c:pt idx="2">
                  <c:v>12.495 - 17.495</c:v>
                </c:pt>
                <c:pt idx="3">
                  <c:v>17.495 - 22.495</c:v>
                </c:pt>
                <c:pt idx="4">
                  <c:v>22.495 - 27.495</c:v>
                </c:pt>
                <c:pt idx="5">
                  <c:v>27.495 - 32.495</c:v>
                </c:pt>
                <c:pt idx="6">
                  <c:v>32.495 - 37.495</c:v>
                </c:pt>
                <c:pt idx="7">
                  <c:v>37.495 - 42.495</c:v>
                </c:pt>
                <c:pt idx="8">
                  <c:v>42.495 - 47.495</c:v>
                </c:pt>
                <c:pt idx="9">
                  <c:v>47.495 - 52.495</c:v>
                </c:pt>
                <c:pt idx="10">
                  <c:v>52.495 - 57.495</c:v>
                </c:pt>
                <c:pt idx="11">
                  <c:v>57.495 - 62.495</c:v>
                </c:pt>
                <c:pt idx="12">
                  <c:v>62.495 - 67.495</c:v>
                </c:pt>
                <c:pt idx="13">
                  <c:v>67.495 - 72.495</c:v>
                </c:pt>
                <c:pt idx="14">
                  <c:v>72.495 - 77.495</c:v>
                </c:pt>
                <c:pt idx="15">
                  <c:v>77.495 - 82.495</c:v>
                </c:pt>
                <c:pt idx="16">
                  <c:v>82.495 - 87.495</c:v>
                </c:pt>
                <c:pt idx="17">
                  <c:v>87.495 - 92.495</c:v>
                </c:pt>
              </c:strCache>
            </c:strRef>
          </c:cat>
          <c:val>
            <c:numRef>
              <c:f>Simple_wo_graphs!$C$27:$C$44</c:f>
              <c:numCache>
                <c:formatCode>General</c:formatCode>
                <c:ptCount val="18"/>
                <c:pt idx="0">
                  <c:v>0</c:v>
                </c:pt>
                <c:pt idx="1">
                  <c:v>1303</c:v>
                </c:pt>
                <c:pt idx="2">
                  <c:v>1872.75</c:v>
                </c:pt>
                <c:pt idx="3">
                  <c:v>2028</c:v>
                </c:pt>
                <c:pt idx="4">
                  <c:v>0</c:v>
                </c:pt>
                <c:pt idx="5">
                  <c:v>2639</c:v>
                </c:pt>
                <c:pt idx="6">
                  <c:v>0</c:v>
                </c:pt>
                <c:pt idx="7">
                  <c:v>3057</c:v>
                </c:pt>
                <c:pt idx="8">
                  <c:v>4082.3333333333335</c:v>
                </c:pt>
                <c:pt idx="9">
                  <c:v>3219</c:v>
                </c:pt>
                <c:pt idx="10">
                  <c:v>3330.3333333333335</c:v>
                </c:pt>
                <c:pt idx="11">
                  <c:v>3762.6</c:v>
                </c:pt>
                <c:pt idx="12">
                  <c:v>3848</c:v>
                </c:pt>
                <c:pt idx="13">
                  <c:v>3402</c:v>
                </c:pt>
                <c:pt idx="14">
                  <c:v>3778</c:v>
                </c:pt>
                <c:pt idx="15">
                  <c:v>4002.1428571428573</c:v>
                </c:pt>
                <c:pt idx="16">
                  <c:v>3394.3333333333335</c:v>
                </c:pt>
                <c:pt idx="17">
                  <c:v>3978.3333333333335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030-47E5-B59D-FBF860982E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27"/>
        <c:axId val="666971272"/>
        <c:axId val="666970944"/>
      </c:barChart>
      <c:catAx>
        <c:axId val="66697127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Initial Temperature(</a:t>
                </a:r>
                <a:r>
                  <a:rPr lang="en-US">
                    <a:latin typeface="Calibri" panose="020F0502020204030204" pitchFamily="34" charset="0"/>
                    <a:cs typeface="Calibri" panose="020F0502020204030204" pitchFamily="34" charset="0"/>
                  </a:rPr>
                  <a:t>°</a:t>
                </a:r>
                <a:r>
                  <a:rPr lang="en-US"/>
                  <a:t>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6970944"/>
        <c:crosses val="autoZero"/>
        <c:auto val="1"/>
        <c:lblAlgn val="ctr"/>
        <c:lblOffset val="100"/>
        <c:noMultiLvlLbl val="0"/>
      </c:catAx>
      <c:valAx>
        <c:axId val="6669709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</a:t>
                </a:r>
                <a:r>
                  <a:rPr lang="en-US" baseline="0"/>
                  <a:t> to Freezing (in seconds)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6971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png>
</file>

<file path=ppt/media/image21.jpeg>
</file>

<file path=ppt/media/image22.jpeg>
</file>

<file path=ppt/media/image23.png>
</file>

<file path=ppt/media/image24.jpeg>
</file>

<file path=ppt/media/image3.png>
</file>

<file path=ppt/media/image4.png>
</file>

<file path=ppt/media/image5.jpeg>
</file>

<file path=ppt/media/image6.gif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158A6-85B5-4370-AA39-CAC30C23F6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8E4AC9-4411-4CEA-B6AF-3E0AC90F37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B83D15-C2EB-4D2F-8014-B1CE61789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3A0B7-391F-4EF6-940D-6B3AE78A05CC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77B8F-3B0F-41F7-96F6-81A4194DE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B31B05-3978-41AE-B58D-6322FB4E3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64C1B-9D2B-4851-9629-513DACB23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497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F7579-E100-4835-9528-9A1ADDE61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126A73-9432-45B3-9525-285A967FB5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2FF2E4-015A-4D23-90D2-40F6A9C8A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3A0B7-391F-4EF6-940D-6B3AE78A05CC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46B0D-4CCB-434A-A061-801E6CCE6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93A404-2B72-4033-90BD-49DB9B4D2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64C1B-9D2B-4851-9629-513DACB23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157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CCAC23-1B67-44DD-A8C4-2AABE00571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CE72D8-878B-4F30-AE46-77490B8D9F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7D2766-4E9C-430D-A7F0-AA1C7D8DD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3A0B7-391F-4EF6-940D-6B3AE78A05CC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DF7643-1332-4536-9134-DA619DC26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AD5248-29DF-4077-BDBB-1D52C6CC4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64C1B-9D2B-4851-9629-513DACB23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239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2ECB3-E8E8-4D72-8B58-573FB39AD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1FF2CC-56BA-49CE-B1BC-D9209AAB2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F732A5-3932-4424-B5F8-C8F258319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3A0B7-391F-4EF6-940D-6B3AE78A05CC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40210-78F9-4B9A-AA6F-A357A2E98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DD7F68-1980-45D6-B23D-A1A8BA278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64C1B-9D2B-4851-9629-513DACB23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95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DC828-6CDD-4182-84EC-30D98722B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309BCE-9537-4B8C-BF51-972BADD5A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418AA-1E06-4B80-8C9F-0379ADCCA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3A0B7-391F-4EF6-940D-6B3AE78A05CC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BD81F-98D9-4100-8835-AD505F80B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1F3470-8F1A-42C9-9635-71180D7E0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64C1B-9D2B-4851-9629-513DACB23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144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CE27A-1193-4026-99D3-367DF65DF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76FEA-800B-432D-8BCD-1EA3AEA9B5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4A9D3C-F0EF-43C4-B753-34ECE7E995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8D7905-57ED-43A8-BEF5-9E7192380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3A0B7-391F-4EF6-940D-6B3AE78A05CC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AEEFAE-8545-420A-A81C-5B32C6230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7562D1-368A-4756-B631-7024CA471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64C1B-9D2B-4851-9629-513DACB23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586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7900D-587F-4E09-8C53-AA5D7AC22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01B642-969B-4C38-AAFD-B2F1CD4EA9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D78696-686C-4D6C-A345-BEA4AE0B5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4F9089-5846-4A0B-9450-F3CA2D348D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71899-D8F3-42A6-B0C0-7329A0A859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840D00-98F4-4B2A-A334-C00D38309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3A0B7-391F-4EF6-940D-6B3AE78A05CC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9090F6-DAA6-4A65-A538-274A0C602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D759F7-1FED-4557-B6BD-048B993F2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64C1B-9D2B-4851-9629-513DACB23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944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9D108-CBFA-4441-B0E9-22143936D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34E389-FAE2-4E03-9EA1-DD45D255D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3A0B7-391F-4EF6-940D-6B3AE78A05CC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E07B06-9B44-430A-A645-B156F077B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B36738-2D1A-40E3-8E7D-106A9E33D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64C1B-9D2B-4851-9629-513DACB23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31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2E5CF0-0211-4E09-AB2D-9A4E464F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3A0B7-391F-4EF6-940D-6B3AE78A05CC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ABBD3A-C6FF-4C43-828B-EDA2B61EA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50C4C9-FB0A-4FD1-B39A-BE808A7B5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64C1B-9D2B-4851-9629-513DACB23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38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BD91E-F41C-47EA-A333-2347AE893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CC345-59AB-4CBE-A3E9-A25AB662B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9300B5-1209-4019-BD53-7E87104348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DB39DA-3F55-4A4B-A0D2-F4533412E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3A0B7-391F-4EF6-940D-6B3AE78A05CC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5F88AE-5592-4F33-9C34-D3BEA00F5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78CCA9-B59A-4CB3-BC37-A63EDE7B2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64C1B-9D2B-4851-9629-513DACB23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65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1DB4A-C4BA-485F-B88C-56D191CA2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AAA1B4-0C72-4F4E-A540-FA3CE1F1CB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585A56-96A2-4E17-93F3-406ECF60BC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B02DFB-551E-411E-B53B-ACF71024E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3A0B7-391F-4EF6-940D-6B3AE78A05CC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D959DB-3420-408F-92EF-856995A64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8CADE4-F2C6-4E0E-BD0C-AAE77C7DD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64C1B-9D2B-4851-9629-513DACB23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75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C9A4BD-6FD9-49F9-897E-3ED2AB2CC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CA4299-2664-47C8-B0AC-6432FD4CB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85563-91EA-440B-BACE-B31D7B13F0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3A0B7-391F-4EF6-940D-6B3AE78A05CC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AD6F1D-50EB-49E8-B025-66AAFF65B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405A65-1129-4739-AC00-40C5E7CE52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E64C1B-9D2B-4851-9629-513DACB23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871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Image result for hot water cools faster">
            <a:extLst>
              <a:ext uri="{FF2B5EF4-FFF2-40B4-BE49-F238E27FC236}">
                <a16:creationId xmlns:a16="http://schemas.microsoft.com/office/drawing/2014/main" id="{E6FEB108-FEFD-4186-B8E9-1C109B8FF4FF}"/>
              </a:ext>
            </a:extLst>
          </p:cNvPr>
          <p:cNvPicPr/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00" r="-1" b="-1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35A919-204F-4DFB-9D6D-27535893C9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Does hot water freeze faster?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C91B2F-39E7-4C5D-A27E-1ECBF0004D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By: Maninder Dhanauta</a:t>
            </a:r>
          </a:p>
        </p:txBody>
      </p:sp>
    </p:spTree>
    <p:extLst>
      <p:ext uri="{BB962C8B-B14F-4D97-AF65-F5344CB8AC3E}">
        <p14:creationId xmlns:p14="http://schemas.microsoft.com/office/powerpoint/2010/main" val="32228937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2785C-3DDF-4E5F-9CDD-305A5C152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loss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4E4E0-E57A-4C92-B6D6-13FABBBD1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Water loss was insignificant</a:t>
            </a:r>
          </a:p>
          <a:p>
            <a:endParaRPr lang="en-US" dirty="0"/>
          </a:p>
          <a:p>
            <a:r>
              <a:rPr lang="en-US" dirty="0"/>
              <a:t>Will have minimal impact on results</a:t>
            </a:r>
          </a:p>
          <a:p>
            <a:endParaRPr lang="en-US" dirty="0"/>
          </a:p>
          <a:p>
            <a:r>
              <a:rPr lang="en-US" dirty="0"/>
              <a:t>Evaporation is an endothermic process</a:t>
            </a:r>
          </a:p>
        </p:txBody>
      </p:sp>
      <p:pic>
        <p:nvPicPr>
          <p:cNvPr id="4" name="Picture 2" descr="Image result for evaporation">
            <a:extLst>
              <a:ext uri="{FF2B5EF4-FFF2-40B4-BE49-F238E27FC236}">
                <a16:creationId xmlns:a16="http://schemas.microsoft.com/office/drawing/2014/main" id="{A99DEE05-FDD2-4AC2-9CCE-5CF0F2FFDE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3938" y="213312"/>
            <a:ext cx="3929862" cy="2059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Image result for water dropper">
            <a:extLst>
              <a:ext uri="{FF2B5EF4-FFF2-40B4-BE49-F238E27FC236}">
                <a16:creationId xmlns:a16="http://schemas.microsoft.com/office/drawing/2014/main" id="{E4B434CD-2CC2-428E-A2F2-5C44A867D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2548" y="3555817"/>
            <a:ext cx="3093706" cy="2059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2960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270D6-8DBF-4375-BA02-4DF8A508C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3512"/>
            <a:ext cx="10515600" cy="1325563"/>
          </a:xfrm>
        </p:spPr>
        <p:txBody>
          <a:bodyPr/>
          <a:lstStyle/>
          <a:p>
            <a:r>
              <a:rPr lang="en-US" dirty="0"/>
              <a:t>Analysis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61429-7D9A-4C75-8591-D808175DA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53331"/>
            <a:ext cx="10515600" cy="4351338"/>
          </a:xfrm>
        </p:spPr>
        <p:txBody>
          <a:bodyPr/>
          <a:lstStyle/>
          <a:p>
            <a:r>
              <a:rPr lang="en-US" dirty="0"/>
              <a:t>2 variable analysis: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4DD94AC-C287-4741-846D-EA84B32336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6887646"/>
              </p:ext>
            </p:extLst>
          </p:nvPr>
        </p:nvGraphicFramePr>
        <p:xfrm>
          <a:off x="140677" y="1708547"/>
          <a:ext cx="5574323" cy="3676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B8F316D9-CDAF-47F0-966E-1E8E895083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93038549"/>
              </p:ext>
            </p:extLst>
          </p:nvPr>
        </p:nvGraphicFramePr>
        <p:xfrm>
          <a:off x="5715000" y="0"/>
          <a:ext cx="5505450" cy="32599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9AAB81D1-DD09-479F-B38A-6B1A156289A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807525"/>
              </p:ext>
            </p:extLst>
          </p:nvPr>
        </p:nvGraphicFramePr>
        <p:xfrm>
          <a:off x="5715000" y="3259933"/>
          <a:ext cx="5890846" cy="34345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2463427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7594F-2104-4063-B51E-995AE8D34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(continued)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74E4ADA0-55A8-4C5B-93D6-93AE6F7840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8036282"/>
              </p:ext>
            </p:extLst>
          </p:nvPr>
        </p:nvGraphicFramePr>
        <p:xfrm>
          <a:off x="5760132" y="2386685"/>
          <a:ext cx="5311142" cy="32292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CD6C839A-52CA-4DC4-BE18-E09A2C21A4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94283787"/>
              </p:ext>
            </p:extLst>
          </p:nvPr>
        </p:nvGraphicFramePr>
        <p:xfrm>
          <a:off x="394612" y="2386685"/>
          <a:ext cx="5029198" cy="32292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31868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81291-E88B-4647-B936-247676E1C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08AAE-343F-4388-B230-C8707C0A12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Parabolic vs Logarithmic (which one)</a:t>
            </a:r>
          </a:p>
          <a:p>
            <a:r>
              <a:rPr lang="en-US" dirty="0"/>
              <a:t>Model Peaks around 90°C</a:t>
            </a:r>
          </a:p>
          <a:p>
            <a:r>
              <a:rPr lang="en-US" dirty="0"/>
              <a:t>Conclusion: TTF eventually does start reducing</a:t>
            </a:r>
          </a:p>
          <a:p>
            <a:pPr marL="0" indent="0">
              <a:buNone/>
            </a:pPr>
            <a:r>
              <a:rPr lang="en-US" dirty="0"/>
              <a:t>But wait:</a:t>
            </a:r>
          </a:p>
          <a:p>
            <a:r>
              <a:rPr lang="en-US" dirty="0"/>
              <a:t>Not enough data above 90°C</a:t>
            </a:r>
          </a:p>
          <a:p>
            <a:r>
              <a:rPr lang="en-US" dirty="0"/>
              <a:t>Not enough data anyways (got divided)</a:t>
            </a:r>
          </a:p>
          <a:p>
            <a:r>
              <a:rPr lang="en-US" dirty="0"/>
              <a:t>Positioning and compression of the </a:t>
            </a:r>
          </a:p>
          <a:p>
            <a:pPr marL="0" indent="0">
              <a:buNone/>
            </a:pPr>
            <a:r>
              <a:rPr lang="en-US" dirty="0"/>
              <a:t>   parabola</a:t>
            </a:r>
          </a:p>
          <a:p>
            <a:endParaRPr lang="en-US" dirty="0"/>
          </a:p>
        </p:txBody>
      </p:sp>
      <p:pic>
        <p:nvPicPr>
          <p:cNvPr id="8194" name="Picture 2" descr="Image result for pot on stove">
            <a:extLst>
              <a:ext uri="{FF2B5EF4-FFF2-40B4-BE49-F238E27FC236}">
                <a16:creationId xmlns:a16="http://schemas.microsoft.com/office/drawing/2014/main" id="{BE26EEB7-891A-4BBB-9D9D-CE85D93DA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7575" y="3429000"/>
            <a:ext cx="4765724" cy="2684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31296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0AC0F-580A-49FF-8F2E-284EF2802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(continued)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2A8A9B2-E7B6-498E-89B1-55D421B650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166582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670101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22362-F9E8-4241-ABEF-60A9A9572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Secondary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DC3D6-7FDD-47B9-A9A9-2E59F6CFA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949" y="1474720"/>
            <a:ext cx="10515600" cy="4351338"/>
          </a:xfrm>
        </p:spPr>
        <p:txBody>
          <a:bodyPr/>
          <a:lstStyle/>
          <a:p>
            <a:r>
              <a:rPr lang="en-US" dirty="0"/>
              <a:t>The paradox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8AE5F89-978C-4B19-9049-71E07260BA30}"/>
              </a:ext>
            </a:extLst>
          </p:cNvPr>
          <p:cNvGrpSpPr/>
          <p:nvPr/>
        </p:nvGrpSpPr>
        <p:grpSpPr>
          <a:xfrm>
            <a:off x="1098451" y="2214403"/>
            <a:ext cx="7004539" cy="4351337"/>
            <a:chOff x="0" y="155275"/>
            <a:chExt cx="5943600" cy="357408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182ED76-4739-4982-9F14-1B3B326887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163"/>
            <a:stretch/>
          </p:blipFill>
          <p:spPr>
            <a:xfrm>
              <a:off x="0" y="155275"/>
              <a:ext cx="5943600" cy="3574080"/>
            </a:xfrm>
            <a:prstGeom prst="rect">
              <a:avLst/>
            </a:prstGeom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3F321A2-78FF-4D7C-BE2D-197D721C10BE}"/>
                </a:ext>
              </a:extLst>
            </p:cNvPr>
            <p:cNvGrpSpPr/>
            <p:nvPr/>
          </p:nvGrpSpPr>
          <p:grpSpPr>
            <a:xfrm>
              <a:off x="94891" y="215660"/>
              <a:ext cx="4270809" cy="3388132"/>
              <a:chOff x="94157" y="241540"/>
              <a:chExt cx="4270809" cy="3388132"/>
            </a:xfrm>
          </p:grpSpPr>
          <p:sp>
            <p:nvSpPr>
              <p:cNvPr id="7" name="Text Box 30">
                <a:extLst>
                  <a:ext uri="{FF2B5EF4-FFF2-40B4-BE49-F238E27FC236}">
                    <a16:creationId xmlns:a16="http://schemas.microsoft.com/office/drawing/2014/main" id="{787A6561-73F8-41FA-A5D8-48BEF7A64396}"/>
                  </a:ext>
                </a:extLst>
              </p:cNvPr>
              <p:cNvSpPr txBox="1"/>
              <p:nvPr/>
            </p:nvSpPr>
            <p:spPr>
              <a:xfrm>
                <a:off x="2027208" y="3303917"/>
                <a:ext cx="2051437" cy="325755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100">
                    <a:solidFill>
                      <a:srgbClr val="FFFFFF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Registered Temperature (</a:t>
                </a:r>
                <a:r>
                  <a:rPr lang="en-US" sz="1100">
                    <a:solidFill>
                      <a:srgbClr val="FFFFFF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°</a:t>
                </a:r>
                <a:r>
                  <a:rPr lang="en-US" sz="1100">
                    <a:solidFill>
                      <a:srgbClr val="FFFFFF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C)</a:t>
                </a:r>
                <a:endParaRPr lang="en-US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Text Box 31">
                <a:extLst>
                  <a:ext uri="{FF2B5EF4-FFF2-40B4-BE49-F238E27FC236}">
                    <a16:creationId xmlns:a16="http://schemas.microsoft.com/office/drawing/2014/main" id="{7C0B6F2D-5F8C-4D74-BFEB-97C30B135FD6}"/>
                  </a:ext>
                </a:extLst>
              </p:cNvPr>
              <p:cNvSpPr txBox="1"/>
              <p:nvPr/>
            </p:nvSpPr>
            <p:spPr>
              <a:xfrm rot="16200000">
                <a:off x="-573656" y="1789981"/>
                <a:ext cx="1661823" cy="326197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100">
                    <a:solidFill>
                      <a:srgbClr val="FFFFFF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Time to freezing (</a:t>
                </a:r>
                <a:r>
                  <a:rPr lang="en-US" sz="1100">
                    <a:solidFill>
                      <a:srgbClr val="FFFFFF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sec</a:t>
                </a:r>
                <a:r>
                  <a:rPr lang="en-US" sz="1100">
                    <a:solidFill>
                      <a:srgbClr val="FFFFFF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</a:t>
                </a:r>
                <a:endParaRPr lang="en-US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Text Box 32">
                <a:extLst>
                  <a:ext uri="{FF2B5EF4-FFF2-40B4-BE49-F238E27FC236}">
                    <a16:creationId xmlns:a16="http://schemas.microsoft.com/office/drawing/2014/main" id="{63EC2917-6B85-405D-9E89-9FD0B8B23DAD}"/>
                  </a:ext>
                </a:extLst>
              </p:cNvPr>
              <p:cNvSpPr txBox="1"/>
              <p:nvPr/>
            </p:nvSpPr>
            <p:spPr>
              <a:xfrm>
                <a:off x="1708030" y="241540"/>
                <a:ext cx="2656936" cy="437322"/>
              </a:xfrm>
              <a:prstGeom prst="rect">
                <a:avLst/>
              </a:prstGeom>
              <a:solidFill>
                <a:schemeClr val="tx1"/>
              </a:solidFill>
              <a:ln w="6350">
                <a:solidFill>
                  <a:prstClr val="black"/>
                </a:solidFill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100">
                    <a:solidFill>
                      <a:srgbClr val="FFFFFF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Every Logged Data Point for cup D2 and D3</a:t>
                </a:r>
                <a:endParaRPr lang="en-US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2FF950F-B493-4886-B64B-B1A1876BFE09}"/>
              </a:ext>
            </a:extLst>
          </p:cNvPr>
          <p:cNvSpPr txBox="1"/>
          <p:nvPr/>
        </p:nvSpPr>
        <p:spPr>
          <a:xfrm>
            <a:off x="8398412" y="2220182"/>
            <a:ext cx="32156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0" dirty="0"/>
              <a:t>y = -0.8133x</a:t>
            </a:r>
            <a:r>
              <a:rPr lang="en-US" baseline="30000" dirty="0"/>
              <a:t>2</a:t>
            </a:r>
            <a:r>
              <a:rPr lang="en-US" baseline="0" dirty="0"/>
              <a:t> + 103.48x + 458.69</a:t>
            </a:r>
            <a:br>
              <a:rPr lang="en-US" baseline="0" dirty="0"/>
            </a:br>
            <a:endParaRPr lang="en-US" baseline="0" dirty="0"/>
          </a:p>
          <a:p>
            <a:r>
              <a:rPr lang="en-US" baseline="0" dirty="0"/>
              <a:t>R² = 0.9013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7668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22362-F9E8-4241-ABEF-60A9A9572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Secondary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DC3D6-7FDD-47B9-A9A9-2E59F6CFA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949" y="1474720"/>
            <a:ext cx="10515600" cy="4351338"/>
          </a:xfrm>
        </p:spPr>
        <p:txBody>
          <a:bodyPr/>
          <a:lstStyle/>
          <a:p>
            <a:r>
              <a:rPr lang="en-US" dirty="0"/>
              <a:t>The paradox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8AE5F89-978C-4B19-9049-71E07260BA30}"/>
              </a:ext>
            </a:extLst>
          </p:cNvPr>
          <p:cNvGrpSpPr/>
          <p:nvPr/>
        </p:nvGrpSpPr>
        <p:grpSpPr>
          <a:xfrm>
            <a:off x="1098451" y="2214403"/>
            <a:ext cx="7004539" cy="4351337"/>
            <a:chOff x="0" y="155275"/>
            <a:chExt cx="5943600" cy="357408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182ED76-4739-4982-9F14-1B3B326887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163"/>
            <a:stretch/>
          </p:blipFill>
          <p:spPr>
            <a:xfrm>
              <a:off x="0" y="155275"/>
              <a:ext cx="5943600" cy="3574080"/>
            </a:xfrm>
            <a:prstGeom prst="rect">
              <a:avLst/>
            </a:prstGeom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3F321A2-78FF-4D7C-BE2D-197D721C10BE}"/>
                </a:ext>
              </a:extLst>
            </p:cNvPr>
            <p:cNvGrpSpPr/>
            <p:nvPr/>
          </p:nvGrpSpPr>
          <p:grpSpPr>
            <a:xfrm>
              <a:off x="94891" y="215660"/>
              <a:ext cx="4270809" cy="3388132"/>
              <a:chOff x="94157" y="241540"/>
              <a:chExt cx="4270809" cy="3388132"/>
            </a:xfrm>
          </p:grpSpPr>
          <p:sp>
            <p:nvSpPr>
              <p:cNvPr id="7" name="Text Box 30">
                <a:extLst>
                  <a:ext uri="{FF2B5EF4-FFF2-40B4-BE49-F238E27FC236}">
                    <a16:creationId xmlns:a16="http://schemas.microsoft.com/office/drawing/2014/main" id="{787A6561-73F8-41FA-A5D8-48BEF7A64396}"/>
                  </a:ext>
                </a:extLst>
              </p:cNvPr>
              <p:cNvSpPr txBox="1"/>
              <p:nvPr/>
            </p:nvSpPr>
            <p:spPr>
              <a:xfrm>
                <a:off x="2027208" y="3303917"/>
                <a:ext cx="2051437" cy="325755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100">
                    <a:solidFill>
                      <a:srgbClr val="FFFFFF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Registered Temperature (</a:t>
                </a:r>
                <a:r>
                  <a:rPr lang="en-US" sz="1100">
                    <a:solidFill>
                      <a:srgbClr val="FFFFFF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°</a:t>
                </a:r>
                <a:r>
                  <a:rPr lang="en-US" sz="1100">
                    <a:solidFill>
                      <a:srgbClr val="FFFFFF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C)</a:t>
                </a:r>
                <a:endParaRPr lang="en-US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Text Box 31">
                <a:extLst>
                  <a:ext uri="{FF2B5EF4-FFF2-40B4-BE49-F238E27FC236}">
                    <a16:creationId xmlns:a16="http://schemas.microsoft.com/office/drawing/2014/main" id="{7C0B6F2D-5F8C-4D74-BFEB-97C30B135FD6}"/>
                  </a:ext>
                </a:extLst>
              </p:cNvPr>
              <p:cNvSpPr txBox="1"/>
              <p:nvPr/>
            </p:nvSpPr>
            <p:spPr>
              <a:xfrm rot="16200000">
                <a:off x="-573656" y="1789981"/>
                <a:ext cx="1661823" cy="326197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100">
                    <a:solidFill>
                      <a:srgbClr val="FFFFFF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Time to freezing (</a:t>
                </a:r>
                <a:r>
                  <a:rPr lang="en-US" sz="1100">
                    <a:solidFill>
                      <a:srgbClr val="FFFFFF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sec</a:t>
                </a:r>
                <a:r>
                  <a:rPr lang="en-US" sz="1100">
                    <a:solidFill>
                      <a:srgbClr val="FFFFFF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</a:t>
                </a:r>
                <a:endParaRPr lang="en-US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Text Box 32">
                <a:extLst>
                  <a:ext uri="{FF2B5EF4-FFF2-40B4-BE49-F238E27FC236}">
                    <a16:creationId xmlns:a16="http://schemas.microsoft.com/office/drawing/2014/main" id="{63EC2917-6B85-405D-9E89-9FD0B8B23DAD}"/>
                  </a:ext>
                </a:extLst>
              </p:cNvPr>
              <p:cNvSpPr txBox="1"/>
              <p:nvPr/>
            </p:nvSpPr>
            <p:spPr>
              <a:xfrm>
                <a:off x="1708030" y="241540"/>
                <a:ext cx="2656936" cy="437322"/>
              </a:xfrm>
              <a:prstGeom prst="rect">
                <a:avLst/>
              </a:prstGeom>
              <a:solidFill>
                <a:schemeClr val="tx1"/>
              </a:solidFill>
              <a:ln w="6350">
                <a:solidFill>
                  <a:prstClr val="black"/>
                </a:solidFill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100">
                    <a:solidFill>
                      <a:srgbClr val="FFFFFF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Every Logged Data Point for cup D2 and D3</a:t>
                </a:r>
                <a:endParaRPr lang="en-US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05F223A-EF81-44BC-89BC-2EE6ACDC524E}"/>
              </a:ext>
            </a:extLst>
          </p:cNvPr>
          <p:cNvGrpSpPr/>
          <p:nvPr/>
        </p:nvGrpSpPr>
        <p:grpSpPr>
          <a:xfrm>
            <a:off x="1098450" y="2214402"/>
            <a:ext cx="7004539" cy="4351337"/>
            <a:chOff x="0" y="207034"/>
            <a:chExt cx="5943600" cy="3524861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28F8CC0-EEA1-4BED-9AF6-B9AAADC1FE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548"/>
            <a:stretch/>
          </p:blipFill>
          <p:spPr bwMode="auto">
            <a:xfrm>
              <a:off x="0" y="207034"/>
              <a:ext cx="5943600" cy="352486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F316184-6219-4C1D-9B46-A2C2F223196A}"/>
                </a:ext>
              </a:extLst>
            </p:cNvPr>
            <p:cNvGrpSpPr/>
            <p:nvPr/>
          </p:nvGrpSpPr>
          <p:grpSpPr>
            <a:xfrm>
              <a:off x="51758" y="207035"/>
              <a:ext cx="4270376" cy="3387090"/>
              <a:chOff x="0" y="163902"/>
              <a:chExt cx="4270688" cy="3387497"/>
            </a:xfrm>
          </p:grpSpPr>
          <p:sp>
            <p:nvSpPr>
              <p:cNvPr id="13" name="Text Box 36">
                <a:extLst>
                  <a:ext uri="{FF2B5EF4-FFF2-40B4-BE49-F238E27FC236}">
                    <a16:creationId xmlns:a16="http://schemas.microsoft.com/office/drawing/2014/main" id="{F140B851-603D-49A3-AEB9-46EC2EDF8DC5}"/>
                  </a:ext>
                </a:extLst>
              </p:cNvPr>
              <p:cNvSpPr txBox="1"/>
              <p:nvPr/>
            </p:nvSpPr>
            <p:spPr>
              <a:xfrm>
                <a:off x="1941651" y="3226279"/>
                <a:ext cx="2051050" cy="32512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100">
                    <a:solidFill>
                      <a:srgbClr val="FFFFFF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Registered Temperature (</a:t>
                </a:r>
                <a:r>
                  <a:rPr lang="en-US" sz="1100">
                    <a:solidFill>
                      <a:srgbClr val="FFFFFF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°</a:t>
                </a:r>
                <a:r>
                  <a:rPr lang="en-US" sz="1100">
                    <a:solidFill>
                      <a:srgbClr val="FFFFFF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C)</a:t>
                </a:r>
                <a:endParaRPr lang="en-US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" name="Text Box 37">
                <a:extLst>
                  <a:ext uri="{FF2B5EF4-FFF2-40B4-BE49-F238E27FC236}">
                    <a16:creationId xmlns:a16="http://schemas.microsoft.com/office/drawing/2014/main" id="{F93BBB6E-D20C-4C39-AD9C-91E271D8594A}"/>
                  </a:ext>
                </a:extLst>
              </p:cNvPr>
              <p:cNvSpPr txBox="1"/>
              <p:nvPr/>
            </p:nvSpPr>
            <p:spPr>
              <a:xfrm rot="16200000">
                <a:off x="-667839" y="1712343"/>
                <a:ext cx="1661823" cy="326145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100">
                    <a:solidFill>
                      <a:srgbClr val="FFFFFF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Time to freezing (</a:t>
                </a:r>
                <a:r>
                  <a:rPr lang="en-US" sz="1100">
                    <a:solidFill>
                      <a:srgbClr val="FFFFFF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sec</a:t>
                </a:r>
                <a:r>
                  <a:rPr lang="en-US" sz="1100">
                    <a:solidFill>
                      <a:srgbClr val="FFFFFF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</a:t>
                </a:r>
                <a:endParaRPr lang="en-US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" name="Text Box 38">
                <a:extLst>
                  <a:ext uri="{FF2B5EF4-FFF2-40B4-BE49-F238E27FC236}">
                    <a16:creationId xmlns:a16="http://schemas.microsoft.com/office/drawing/2014/main" id="{9489E93A-95C1-49C6-8767-470880BB9D99}"/>
                  </a:ext>
                </a:extLst>
              </p:cNvPr>
              <p:cNvSpPr txBox="1"/>
              <p:nvPr/>
            </p:nvSpPr>
            <p:spPr>
              <a:xfrm>
                <a:off x="1613848" y="163902"/>
                <a:ext cx="2656840" cy="436880"/>
              </a:xfrm>
              <a:prstGeom prst="rect">
                <a:avLst/>
              </a:prstGeom>
              <a:solidFill>
                <a:schemeClr val="tx1"/>
              </a:solidFill>
              <a:ln w="6350">
                <a:solidFill>
                  <a:prstClr val="black"/>
                </a:solidFill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100">
                    <a:solidFill>
                      <a:srgbClr val="FFFFFF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Every Logged Data Point for cup D2 and D3</a:t>
                </a:r>
                <a:endParaRPr lang="en-US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3BAF4C0F-2246-443F-A315-5781CB4F2AE8}"/>
              </a:ext>
            </a:extLst>
          </p:cNvPr>
          <p:cNvSpPr txBox="1"/>
          <p:nvPr/>
        </p:nvSpPr>
        <p:spPr>
          <a:xfrm>
            <a:off x="8398411" y="2237625"/>
            <a:ext cx="32156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0" dirty="0"/>
              <a:t>y = -0.8133x</a:t>
            </a:r>
            <a:r>
              <a:rPr lang="en-US" baseline="30000" dirty="0"/>
              <a:t>2</a:t>
            </a:r>
            <a:r>
              <a:rPr lang="en-US" baseline="0" dirty="0"/>
              <a:t> + 103.48x + 458.69</a:t>
            </a:r>
            <a:br>
              <a:rPr lang="en-US" baseline="0" dirty="0"/>
            </a:br>
            <a:endParaRPr lang="en-US" baseline="0" dirty="0"/>
          </a:p>
          <a:p>
            <a:r>
              <a:rPr lang="en-US" baseline="0" dirty="0"/>
              <a:t>R² = 0.9013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1557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2167B-4FC7-4FA1-9E47-9ADC093D0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AB430-EDE4-4992-92D5-6F8B360F9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70597"/>
          </a:xfrm>
        </p:spPr>
        <p:txBody>
          <a:bodyPr/>
          <a:lstStyle/>
          <a:p>
            <a:r>
              <a:rPr lang="en-US" dirty="0"/>
              <a:t>Experiment suggests Mpemba effect might be real (at least experiment cannot dismiss its existence)</a:t>
            </a:r>
          </a:p>
          <a:p>
            <a:r>
              <a:rPr lang="en-US" dirty="0"/>
              <a:t>Other initial conditions show more significant results</a:t>
            </a:r>
          </a:p>
          <a:p>
            <a:endParaRPr lang="en-US" dirty="0"/>
          </a:p>
          <a:p>
            <a:r>
              <a:rPr lang="en-US" dirty="0"/>
              <a:t>Water loss is insignificant.</a:t>
            </a:r>
          </a:p>
          <a:p>
            <a:endParaRPr lang="en-US" dirty="0"/>
          </a:p>
          <a:p>
            <a:r>
              <a:rPr lang="en-US" dirty="0"/>
              <a:t>Rate of cooling (hotter sample tend &gt; rate colder sample) at any given temperature </a:t>
            </a:r>
          </a:p>
          <a:p>
            <a:endParaRPr lang="en-US" dirty="0"/>
          </a:p>
          <a:p>
            <a:r>
              <a:rPr lang="en-US" dirty="0"/>
              <a:t>Tap water froze slower than distilled water (ignored)</a:t>
            </a:r>
          </a:p>
        </p:txBody>
      </p:sp>
    </p:spTree>
    <p:extLst>
      <p:ext uri="{BB962C8B-B14F-4D97-AF65-F5344CB8AC3E}">
        <p14:creationId xmlns:p14="http://schemas.microsoft.com/office/powerpoint/2010/main" val="36151298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0B17E-2798-44D4-BD23-5EC74D27A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and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6BF2E-548F-447C-8BEB-5D651441B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 position of cups produced discrepancies. </a:t>
            </a:r>
          </a:p>
          <a:p>
            <a:endParaRPr lang="en-US" dirty="0"/>
          </a:p>
          <a:p>
            <a:r>
              <a:rPr lang="en-US" dirty="0"/>
              <a:t>Sensors have slight calibrations</a:t>
            </a:r>
          </a:p>
          <a:p>
            <a:endParaRPr lang="en-US" dirty="0"/>
          </a:p>
          <a:p>
            <a:r>
              <a:rPr lang="en-US" dirty="0"/>
              <a:t>Measurements limited to under 90°C</a:t>
            </a:r>
          </a:p>
        </p:txBody>
      </p:sp>
      <p:pic>
        <p:nvPicPr>
          <p:cNvPr id="9218" name="Picture 2" descr="Image result for ds18b20">
            <a:extLst>
              <a:ext uri="{FF2B5EF4-FFF2-40B4-BE49-F238E27FC236}">
                <a16:creationId xmlns:a16="http://schemas.microsoft.com/office/drawing/2014/main" id="{124A4790-0F8F-48B8-B8E8-8BA3F51C0E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1076" y="3890963"/>
            <a:ext cx="3048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A06652-F4D0-41A7-8CF2-422875069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6783" y="505802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5772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ECFF6-4AAE-4986-B7D0-B44AA1007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836" y="70705"/>
            <a:ext cx="10515600" cy="1325563"/>
          </a:xfrm>
        </p:spPr>
        <p:txBody>
          <a:bodyPr/>
          <a:lstStyle/>
          <a:p>
            <a:r>
              <a:rPr lang="en-US" dirty="0"/>
              <a:t>Future Improvements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03826-2970-4730-91E1-0B0FC6F3B8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9889" y="1108173"/>
            <a:ext cx="10515600" cy="4351338"/>
          </a:xfrm>
        </p:spPr>
        <p:txBody>
          <a:bodyPr/>
          <a:lstStyle/>
          <a:p>
            <a:r>
              <a:rPr lang="en-US" dirty="0"/>
              <a:t>Simplest improvement to run only one test at a time.</a:t>
            </a:r>
          </a:p>
          <a:p>
            <a:pPr lvl="1"/>
            <a:r>
              <a:rPr lang="en-US" dirty="0"/>
              <a:t>Always is same position</a:t>
            </a:r>
          </a:p>
          <a:p>
            <a:pPr lvl="1"/>
            <a:r>
              <a:rPr lang="en-US" dirty="0"/>
              <a:t>Same sensor being used</a:t>
            </a:r>
          </a:p>
          <a:p>
            <a:pPr marL="0" indent="0">
              <a:buNone/>
            </a:pPr>
            <a:r>
              <a:rPr lang="en-US" dirty="0"/>
              <a:t>Drawbacks: Very time consuming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Buy an electric kettle to reach the 90°C + temperatures</a:t>
            </a:r>
          </a:p>
          <a:p>
            <a:endParaRPr lang="en-US" dirty="0"/>
          </a:p>
        </p:txBody>
      </p:sp>
      <p:pic>
        <p:nvPicPr>
          <p:cNvPr id="4" name="Picture 2" descr="Image result for pot on stove">
            <a:extLst>
              <a:ext uri="{FF2B5EF4-FFF2-40B4-BE49-F238E27FC236}">
                <a16:creationId xmlns:a16="http://schemas.microsoft.com/office/drawing/2014/main" id="{64805935-A3B1-49E8-B8ED-D74CAA85EE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5366" y="4460971"/>
            <a:ext cx="3949798" cy="2225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 descr="Image result for electric kettle">
            <a:extLst>
              <a:ext uri="{FF2B5EF4-FFF2-40B4-BE49-F238E27FC236}">
                <a16:creationId xmlns:a16="http://schemas.microsoft.com/office/drawing/2014/main" id="{59EA75CC-FA26-4934-BBCA-066D14E8B7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4339" y="681037"/>
            <a:ext cx="2790825" cy="309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9755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9C4E2-BCE2-4A7C-8F76-5FCFFFCD1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Justification for Topic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BB356-AD1B-47D3-9993-75E9249A0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Mpemba Effect is a real phenomenon.</a:t>
            </a:r>
          </a:p>
          <a:p>
            <a:r>
              <a:rPr lang="en-US" dirty="0"/>
              <a:t>States:</a:t>
            </a:r>
          </a:p>
          <a:p>
            <a:pPr marL="0" indent="0">
              <a:buNone/>
            </a:pPr>
            <a:r>
              <a:rPr lang="en-US" dirty="0"/>
              <a:t>“There exists a set of initial parameters, and a pair of temperatures, such that given two bodies of water identical in these parameters, and differing only in initial uniform temperatures, the hot one will freeze sooner.”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Image result for erasto batholomeo mpemba">
            <a:extLst>
              <a:ext uri="{FF2B5EF4-FFF2-40B4-BE49-F238E27FC236}">
                <a16:creationId xmlns:a16="http://schemas.microsoft.com/office/drawing/2014/main" id="{39051AF1-AB4B-4E1A-93D2-BE516045E7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475" y="259006"/>
            <a:ext cx="3726291" cy="2484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mpemba effect">
            <a:extLst>
              <a:ext uri="{FF2B5EF4-FFF2-40B4-BE49-F238E27FC236}">
                <a16:creationId xmlns:a16="http://schemas.microsoft.com/office/drawing/2014/main" id="{D5DBBFEF-13EF-4AAB-B466-D538759F5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0309" y="4001294"/>
            <a:ext cx="4191000" cy="2733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18536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F656B-93A5-4367-B92B-53795E56C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53238-FEBC-4B76-836F-85B73CDA7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0998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0F4FB-E41D-46C9-931D-C29DBF3D5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D849E-64C1-4B15-9FF7-7B0CDC2E1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Jeng</a:t>
            </a:r>
            <a:r>
              <a:rPr lang="en-US" dirty="0"/>
              <a:t>, M. (2006). The Mpemba effect: When can hot water freeze faster than cold? </a:t>
            </a:r>
            <a:r>
              <a:rPr lang="en-US" i="1" dirty="0"/>
              <a:t>American Journal of Physics,74</a:t>
            </a:r>
            <a:r>
              <a:rPr lang="en-US" dirty="0"/>
              <a:t>(6), 514-522. doi:10.1119/1.2186331</a:t>
            </a:r>
          </a:p>
          <a:p>
            <a:r>
              <a:rPr lang="en-US" dirty="0"/>
              <a:t>Mpemba, E. B., &amp; Osborne, D. G. (1979). Cool? </a:t>
            </a:r>
            <a:r>
              <a:rPr lang="en-US" i="1" dirty="0"/>
              <a:t>Physics Education,14</a:t>
            </a:r>
            <a:r>
              <a:rPr lang="en-US" dirty="0"/>
              <a:t>(7), 410-413. doi:10.1088/0031-9120/14/7/312</a:t>
            </a:r>
          </a:p>
        </p:txBody>
      </p:sp>
    </p:spTree>
    <p:extLst>
      <p:ext uri="{BB962C8B-B14F-4D97-AF65-F5344CB8AC3E}">
        <p14:creationId xmlns:p14="http://schemas.microsoft.com/office/powerpoint/2010/main" val="2730345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F14B8-E676-43CE-91EB-A92A409D5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803A2-9920-46CF-AF5A-81674B3224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Thesis: </a:t>
            </a:r>
          </a:p>
          <a:p>
            <a:pPr marL="0" indent="0">
              <a:buNone/>
            </a:pPr>
            <a:r>
              <a:rPr lang="en-US" dirty="0"/>
              <a:t>Is there a relation between the initial temperature of water and the time it takes the sample to reach freezing?</a:t>
            </a:r>
          </a:p>
          <a:p>
            <a:pPr marL="0" indent="0">
              <a:buNone/>
            </a:pPr>
            <a:r>
              <a:rPr lang="en-US" dirty="0"/>
              <a:t>Sub Questions:</a:t>
            </a:r>
          </a:p>
          <a:p>
            <a:pPr>
              <a:buFontTx/>
              <a:buChar char="-"/>
            </a:pPr>
            <a:r>
              <a:rPr lang="en-US" dirty="0"/>
              <a:t>Effect of impurities on the TTF.</a:t>
            </a:r>
          </a:p>
          <a:p>
            <a:pPr>
              <a:buFontTx/>
              <a:buChar char="-"/>
            </a:pPr>
            <a:r>
              <a:rPr lang="en-US" dirty="0"/>
              <a:t>Significance of water loss.</a:t>
            </a:r>
          </a:p>
          <a:p>
            <a:pPr>
              <a:buFontTx/>
              <a:buChar char="-"/>
            </a:pPr>
            <a:r>
              <a:rPr lang="en-US" dirty="0"/>
              <a:t>Exploring the paradoxical nature of the effect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77F543-7D0B-4A3D-A657-FBC117506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0834" y="4001294"/>
            <a:ext cx="3929862" cy="2630142"/>
          </a:xfrm>
          <a:prstGeom prst="rect">
            <a:avLst/>
          </a:prstGeom>
        </p:spPr>
      </p:pic>
      <p:pic>
        <p:nvPicPr>
          <p:cNvPr id="2050" name="Picture 2" descr="Image result for evaporation">
            <a:extLst>
              <a:ext uri="{FF2B5EF4-FFF2-40B4-BE49-F238E27FC236}">
                <a16:creationId xmlns:a16="http://schemas.microsoft.com/office/drawing/2014/main" id="{E29D6831-D0B9-4E76-B707-086FC44754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8164" y="226564"/>
            <a:ext cx="3929862" cy="2059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1093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F1A2A-174D-4DBE-8A36-0B2493A8A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073DF-6F49-44DB-8A62-9127BAE69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Warmer water will take longer to freeze</a:t>
            </a:r>
          </a:p>
          <a:p>
            <a:endParaRPr lang="en-US" dirty="0"/>
          </a:p>
          <a:p>
            <a:r>
              <a:rPr lang="en-US" dirty="0"/>
              <a:t>Distilled &gt; Tap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Population: Every temperature from 0°C to 100 °C</a:t>
            </a:r>
          </a:p>
          <a:p>
            <a:pPr marL="0" indent="0">
              <a:buNone/>
            </a:pPr>
            <a:r>
              <a:rPr lang="en-US" dirty="0"/>
              <a:t>Sample: Every 5</a:t>
            </a:r>
            <a:r>
              <a:rPr lang="en-US" baseline="30000" dirty="0"/>
              <a:t>th</a:t>
            </a:r>
            <a:r>
              <a:rPr lang="en-US" dirty="0"/>
              <a:t> degree starting from 10°C to 90°C</a:t>
            </a:r>
          </a:p>
        </p:txBody>
      </p:sp>
      <p:pic>
        <p:nvPicPr>
          <p:cNvPr id="3074" name="Picture 2" descr="Image result for distilled water vs tap water">
            <a:extLst>
              <a:ext uri="{FF2B5EF4-FFF2-40B4-BE49-F238E27FC236}">
                <a16:creationId xmlns:a16="http://schemas.microsoft.com/office/drawing/2014/main" id="{F898A428-FEC7-4169-B269-777534F83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9476" y="365125"/>
            <a:ext cx="3562350" cy="1698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0508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8DF0C-2EF9-4BDA-BEA0-1BD54415A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1D28E-22B2-4F45-AEDD-097214C49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Primary Data</a:t>
            </a:r>
          </a:p>
          <a:p>
            <a:r>
              <a:rPr lang="en-US" dirty="0"/>
              <a:t>Simplified work by using electronics</a:t>
            </a:r>
          </a:p>
          <a:p>
            <a:r>
              <a:rPr lang="en-US" dirty="0"/>
              <a:t>2.5 ounces of water</a:t>
            </a:r>
          </a:p>
          <a:p>
            <a:r>
              <a:rPr lang="en-US" dirty="0"/>
              <a:t>5 cups at a time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8B28850-8002-4FE4-AD31-8158FBE03C11}"/>
              </a:ext>
            </a:extLst>
          </p:cNvPr>
          <p:cNvGrpSpPr/>
          <p:nvPr/>
        </p:nvGrpSpPr>
        <p:grpSpPr>
          <a:xfrm>
            <a:off x="521636" y="3901384"/>
            <a:ext cx="4981575" cy="2072005"/>
            <a:chOff x="0" y="0"/>
            <a:chExt cx="4981575" cy="207200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881271D-AB1C-4A64-865F-B707463F49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5400" y="0"/>
              <a:ext cx="3686175" cy="2072005"/>
            </a:xfrm>
            <a:prstGeom prst="rect">
              <a:avLst/>
            </a:prstGeom>
          </p:spPr>
        </p:pic>
        <p:sp>
          <p:nvSpPr>
            <p:cNvPr id="6" name="Text Box 6">
              <a:extLst>
                <a:ext uri="{FF2B5EF4-FFF2-40B4-BE49-F238E27FC236}">
                  <a16:creationId xmlns:a16="http://schemas.microsoft.com/office/drawing/2014/main" id="{6121B691-3F4A-48B7-B2D3-D8B55A5E9A13}"/>
                </a:ext>
              </a:extLst>
            </p:cNvPr>
            <p:cNvSpPr txBox="1"/>
            <p:nvPr/>
          </p:nvSpPr>
          <p:spPr>
            <a:xfrm>
              <a:off x="2847975" y="1504950"/>
              <a:ext cx="723900" cy="238125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000" b="1">
                  <a:effectLst/>
                  <a:highlight>
                    <a:srgbClr val="D3D3D3"/>
                  </a:highlight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Probes</a:t>
              </a:r>
              <a:endPara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E566B0CC-61BA-49FE-9CDF-D1F7A3561BC2}"/>
                </a:ext>
              </a:extLst>
            </p:cNvPr>
            <p:cNvCxnSpPr/>
            <p:nvPr/>
          </p:nvCxnSpPr>
          <p:spPr>
            <a:xfrm flipH="1" flipV="1">
              <a:off x="3048000" y="990600"/>
              <a:ext cx="27161" cy="5658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C5A95E1-F163-4F8B-955F-6C375DC84864}"/>
                </a:ext>
              </a:extLst>
            </p:cNvPr>
            <p:cNvCxnSpPr/>
            <p:nvPr/>
          </p:nvCxnSpPr>
          <p:spPr>
            <a:xfrm flipH="1" flipV="1">
              <a:off x="2924175" y="1076325"/>
              <a:ext cx="144365" cy="48430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6825020-AEA3-43EB-B1DC-89F5EBFF39F0}"/>
                </a:ext>
              </a:extLst>
            </p:cNvPr>
            <p:cNvCxnSpPr/>
            <p:nvPr/>
          </p:nvCxnSpPr>
          <p:spPr>
            <a:xfrm flipH="1" flipV="1">
              <a:off x="2781300" y="1104900"/>
              <a:ext cx="293527" cy="45261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6509B731-9876-4449-8008-EEC8B6D5669F}"/>
                </a:ext>
              </a:extLst>
            </p:cNvPr>
            <p:cNvCxnSpPr/>
            <p:nvPr/>
          </p:nvCxnSpPr>
          <p:spPr>
            <a:xfrm flipH="1" flipV="1">
              <a:off x="2657475" y="1143000"/>
              <a:ext cx="411442" cy="41640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096686EE-9671-4376-8EA4-DE4A09601FC8}"/>
                </a:ext>
              </a:extLst>
            </p:cNvPr>
            <p:cNvCxnSpPr/>
            <p:nvPr/>
          </p:nvCxnSpPr>
          <p:spPr>
            <a:xfrm flipH="1" flipV="1">
              <a:off x="2447925" y="1219200"/>
              <a:ext cx="619672" cy="3394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 Box 12">
              <a:extLst>
                <a:ext uri="{FF2B5EF4-FFF2-40B4-BE49-F238E27FC236}">
                  <a16:creationId xmlns:a16="http://schemas.microsoft.com/office/drawing/2014/main" id="{F53873DF-42E5-41AB-8A4A-1F29D7BD7403}"/>
                </a:ext>
              </a:extLst>
            </p:cNvPr>
            <p:cNvSpPr txBox="1"/>
            <p:nvPr/>
          </p:nvSpPr>
          <p:spPr>
            <a:xfrm>
              <a:off x="0" y="1285875"/>
              <a:ext cx="1774208" cy="571500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000">
                  <a:effectLst/>
                  <a:highlight>
                    <a:srgbClr val="D3D3D3"/>
                  </a:highlight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This one also used to aid in warming the water to right temperature</a:t>
              </a:r>
              <a:endPara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4F41D0D7-6BD5-4E54-BF9E-A0E58DCF1F3D}"/>
                </a:ext>
              </a:extLst>
            </p:cNvPr>
            <p:cNvCxnSpPr/>
            <p:nvPr/>
          </p:nvCxnSpPr>
          <p:spPr>
            <a:xfrm flipV="1">
              <a:off x="1504950" y="1228725"/>
              <a:ext cx="627797" cy="1433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2468162-3F09-49EA-B0E0-47DA5E1A74E3}"/>
              </a:ext>
            </a:extLst>
          </p:cNvPr>
          <p:cNvGrpSpPr/>
          <p:nvPr/>
        </p:nvGrpSpPr>
        <p:grpSpPr>
          <a:xfrm>
            <a:off x="6688790" y="4080172"/>
            <a:ext cx="3786415" cy="2072004"/>
            <a:chOff x="0" y="0"/>
            <a:chExt cx="2978785" cy="150495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873059E-4A2D-4C87-9675-416AC42BF2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659"/>
            <a:stretch/>
          </p:blipFill>
          <p:spPr bwMode="auto">
            <a:xfrm>
              <a:off x="0" y="0"/>
              <a:ext cx="2978785" cy="1245235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16" name="Text Box 17">
              <a:extLst>
                <a:ext uri="{FF2B5EF4-FFF2-40B4-BE49-F238E27FC236}">
                  <a16:creationId xmlns:a16="http://schemas.microsoft.com/office/drawing/2014/main" id="{836DC14B-1EC0-49ED-AEAF-9875F5154524}"/>
                </a:ext>
              </a:extLst>
            </p:cNvPr>
            <p:cNvSpPr txBox="1"/>
            <p:nvPr/>
          </p:nvSpPr>
          <p:spPr>
            <a:xfrm>
              <a:off x="209550" y="866775"/>
              <a:ext cx="1428750" cy="638175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000" b="1">
                  <a:effectLst/>
                  <a:highlight>
                    <a:srgbClr val="D3D3D3"/>
                  </a:highlight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This one isn’t taped on purpose</a:t>
              </a:r>
              <a:endPara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328D5C14-8084-4AF4-9485-DFEC27FAD679}"/>
                </a:ext>
              </a:extLst>
            </p:cNvPr>
            <p:cNvCxnSpPr/>
            <p:nvPr/>
          </p:nvCxnSpPr>
          <p:spPr>
            <a:xfrm flipH="1" flipV="1">
              <a:off x="409575" y="476250"/>
              <a:ext cx="133350" cy="3905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DDEABD2E-AC8A-4668-869A-B56BCD8574A7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97"/>
          <a:stretch/>
        </p:blipFill>
        <p:spPr bwMode="auto">
          <a:xfrm>
            <a:off x="8450825" y="365125"/>
            <a:ext cx="2024380" cy="32613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98211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78ABB-BD0F-41B7-BA58-8104A52C8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My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64E55-B8ED-4168-AA72-C2FE65630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I used an old fridge (not good)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Half way through, noticed one cup consistently last one.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49AE1F-F55E-4989-B230-DAD48A09736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662294"/>
            <a:ext cx="3549650" cy="157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88355C2-FBC6-4214-9DBC-96F6817E2E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3650" y="1576803"/>
            <a:ext cx="5848350" cy="344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53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21E5A-F962-4F81-9D29-3B78459CA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E7191-50D5-4630-9632-803601C62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Single variable analysis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61EDB9-66C5-40C0-B3BC-EF63AD87E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20294"/>
            <a:ext cx="8133867" cy="18174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6C7FB4-0CAF-471F-B4CF-D9E393A0B2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022"/>
          <a:stretch/>
        </p:blipFill>
        <p:spPr>
          <a:xfrm>
            <a:off x="971786" y="4472642"/>
            <a:ext cx="5124214" cy="12282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532393F-D228-45DF-9910-48345FB6BE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5287" y="262662"/>
            <a:ext cx="3697356" cy="20797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F63C640-C8DB-4173-8C85-99585190DD77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7467" y="4739154"/>
            <a:ext cx="3549650" cy="15716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9819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A786F-8D78-420A-B8DE-F51C4DB96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33701-8854-407C-BFA6-B29CAA432D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Accidentally reversed the order for one trial: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			</a:t>
            </a:r>
            <a:r>
              <a:rPr lang="en-US" sz="2400" dirty="0"/>
              <a:t>T2 &lt; D1 &lt; D2 &lt; D3 &lt; T1</a:t>
            </a:r>
          </a:p>
          <a:p>
            <a:r>
              <a:rPr lang="en-US" dirty="0"/>
              <a:t>Used this mistake to measure bias.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85BB91-B4B2-4E2A-A028-3A5686825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974" y="2691847"/>
            <a:ext cx="8429645" cy="11645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4F9DDA-0078-4811-83A6-CC2E3B841D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832034" y="477147"/>
            <a:ext cx="3737114" cy="20797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2DAF5B-8CC2-49E2-B080-E79DD235EA55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832032" y="4921250"/>
            <a:ext cx="3737115" cy="15716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835025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B660D-7815-4434-970F-BF93A2A6A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46BC2-1994-4080-BAD9-465CC2B23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Measure of spread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400" dirty="0"/>
              <a:t>Standard deviation states level of confidence in average</a:t>
            </a:r>
          </a:p>
          <a:p>
            <a:r>
              <a:rPr lang="en-US" sz="2400" dirty="0"/>
              <a:t>Not too confident (average doesn’t represent much)</a:t>
            </a:r>
          </a:p>
          <a:p>
            <a:r>
              <a:rPr lang="en-US" sz="2400" dirty="0"/>
              <a:t>Used average temperatures and times for relative measurements (so it good)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874F87-2123-4475-9618-87CDFF06B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974" y="2544418"/>
            <a:ext cx="6947895" cy="1099102"/>
          </a:xfrm>
          <a:prstGeom prst="rect">
            <a:avLst/>
          </a:prstGeom>
        </p:spPr>
      </p:pic>
      <p:pic>
        <p:nvPicPr>
          <p:cNvPr id="5122" name="Picture 2" descr="Image result for standard deviation">
            <a:extLst>
              <a:ext uri="{FF2B5EF4-FFF2-40B4-BE49-F238E27FC236}">
                <a16:creationId xmlns:a16="http://schemas.microsoft.com/office/drawing/2014/main" id="{04750030-BD10-45A7-90F0-864FB1B15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8853" y="179250"/>
            <a:ext cx="4075780" cy="2292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89960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665</Words>
  <Application>Microsoft Office PowerPoint</Application>
  <PresentationFormat>Widescreen</PresentationFormat>
  <Paragraphs>136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Times New Roman</vt:lpstr>
      <vt:lpstr>Office Theme</vt:lpstr>
      <vt:lpstr>Does hot water freeze faster?</vt:lpstr>
      <vt:lpstr>Justification for Topic</vt:lpstr>
      <vt:lpstr>Problem</vt:lpstr>
      <vt:lpstr>Hypothesis</vt:lpstr>
      <vt:lpstr>Plan</vt:lpstr>
      <vt:lpstr>Problems With My Setup</vt:lpstr>
      <vt:lpstr>Analysis</vt:lpstr>
      <vt:lpstr>Analysis (continued)</vt:lpstr>
      <vt:lpstr>Analysis (continued)</vt:lpstr>
      <vt:lpstr>Water loss</vt:lpstr>
      <vt:lpstr>Analysis (continued)</vt:lpstr>
      <vt:lpstr>Analysis (continued)</vt:lpstr>
      <vt:lpstr>Analysis (continued)</vt:lpstr>
      <vt:lpstr>Analysis (continued)</vt:lpstr>
      <vt:lpstr>Main Secondary Question</vt:lpstr>
      <vt:lpstr>Main Secondary Question</vt:lpstr>
      <vt:lpstr>Conclusion</vt:lpstr>
      <vt:lpstr>Bias and Limitations</vt:lpstr>
      <vt:lpstr>Future Improvements </vt:lpstr>
      <vt:lpstr>Any Questions?</vt:lpstr>
      <vt:lpstr>Bibliography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Does hot water freeze faster?</dc:title>
  <dc:creator>mani1820</dc:creator>
  <cp:lastModifiedBy>mani1820</cp:lastModifiedBy>
  <cp:revision>15</cp:revision>
  <dcterms:created xsi:type="dcterms:W3CDTF">2018-06-06T03:18:13Z</dcterms:created>
  <dcterms:modified xsi:type="dcterms:W3CDTF">2018-06-06T04:59:14Z</dcterms:modified>
</cp:coreProperties>
</file>

<file path=docProps/thumbnail.jpeg>
</file>